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6" r:id="rId2"/>
    <p:sldId id="276" r:id="rId3"/>
    <p:sldId id="277" r:id="rId4"/>
    <p:sldId id="257" r:id="rId5"/>
    <p:sldId id="27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150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0F7C74-3117-654F-A04F-D1CC0889A9DC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Click to edit Master text styles</a:t>
            </a:r>
          </a:p>
          <a:p>
            <a:pPr lvl="1"/>
            <a:r>
              <a:rPr lang="hu-HU"/>
              <a:t>Second level</a:t>
            </a:r>
          </a:p>
          <a:p>
            <a:pPr lvl="2"/>
            <a:r>
              <a:rPr lang="hu-HU"/>
              <a:t>Third level</a:t>
            </a:r>
          </a:p>
          <a:p>
            <a:pPr lvl="3"/>
            <a:r>
              <a:rPr lang="hu-HU"/>
              <a:t>Fourth level</a:t>
            </a:r>
          </a:p>
          <a:p>
            <a:pPr lvl="4"/>
            <a:r>
              <a:rPr lang="hu-HU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B24B1E-C2B9-E542-9C47-893CCADE0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93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Kattintson ide az alcím mintájának szerkesztéséhez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197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09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26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3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63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3699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51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794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12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29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799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86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604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61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5361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91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35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E97391F4-783C-2949-986A-9DBC981853A1}" type="datetimeFigureOut">
              <a:rPr lang="en-US" smtClean="0"/>
              <a:t>9/20/2018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8E514E69-8888-2D4B-BB65-B18968952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083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hyperlink" Target="mailto:banki.marton@proaktivtanacsadas.h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713442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dirty="0"/>
            </a:br>
            <a:br>
              <a:rPr lang="en-US" dirty="0"/>
            </a:br>
            <a:br>
              <a:rPr lang="hu-HU" dirty="0"/>
            </a:br>
            <a:br>
              <a:rPr lang="hu-HU" dirty="0"/>
            </a:br>
            <a:r>
              <a:rPr lang="hu-HU" dirty="0"/>
              <a:t>„Hogyan változott meg a beszerezhető adatok piaca a GDPR bevezetése óta?”</a:t>
            </a:r>
            <a:br>
              <a:rPr lang="hu-HU" dirty="0"/>
            </a:br>
            <a:br>
              <a:rPr lang="hu-HU" dirty="0"/>
            </a:br>
            <a:r>
              <a:rPr lang="hu-HU" sz="3100" dirty="0"/>
              <a:t>Bánki Márton - </a:t>
            </a:r>
            <a:r>
              <a:rPr lang="hu-HU" sz="3100" dirty="0" err="1"/>
              <a:t>PROAKTIVdirekt</a:t>
            </a:r>
            <a:r>
              <a:rPr lang="hu-HU" sz="3100" dirty="0"/>
              <a:t> adatbázis marketing</a:t>
            </a:r>
            <a:endParaRPr lang="en-US" sz="3100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213" y="559972"/>
            <a:ext cx="2323901" cy="54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289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ECEFADC-B4C1-4256-8705-E1D68BB48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05994" y="1282030"/>
            <a:ext cx="6343672" cy="709865"/>
          </a:xfrm>
        </p:spPr>
        <p:txBody>
          <a:bodyPr/>
          <a:lstStyle/>
          <a:p>
            <a:r>
              <a:rPr lang="hu-HU" b="1" dirty="0"/>
              <a:t>RÓLUNK RÖVIDEN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EE098C8-9FE1-436F-B6B2-F835C1F4F8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917" y="2398143"/>
            <a:ext cx="7407937" cy="4114799"/>
          </a:xfrm>
        </p:spPr>
        <p:txBody>
          <a:bodyPr>
            <a:normAutofit/>
          </a:bodyPr>
          <a:lstStyle/>
          <a:p>
            <a:r>
              <a:rPr lang="hu-HU" sz="2400" dirty="0"/>
              <a:t>2011 ÓTA</a:t>
            </a:r>
          </a:p>
          <a:p>
            <a:r>
              <a:rPr lang="hu-HU" sz="2400" dirty="0"/>
              <a:t>ADATBÁZISÉPÍTÉS</a:t>
            </a:r>
          </a:p>
          <a:p>
            <a:r>
              <a:rPr lang="hu-HU" sz="2400" dirty="0" err="1"/>
              <a:t>eDM</a:t>
            </a:r>
            <a:r>
              <a:rPr lang="hu-HU" sz="2400" dirty="0"/>
              <a:t> KÜLDÉS SAJÁT ADATBÁZISRA</a:t>
            </a:r>
          </a:p>
          <a:p>
            <a:r>
              <a:rPr lang="hu-HU" sz="2400" dirty="0"/>
              <a:t>PERFORMANCE (TELJESÍTMÉNY ALAPÚ ELSZÁMOLÁSSAL)ADATBÁZIS MARKETING</a:t>
            </a:r>
          </a:p>
          <a:p>
            <a:r>
              <a:rPr lang="hu-HU" sz="2400" dirty="0"/>
              <a:t>600.000 MAGÁNSZEMÉLY</a:t>
            </a:r>
          </a:p>
          <a:p>
            <a:r>
              <a:rPr lang="hu-HU" sz="2400" dirty="0"/>
              <a:t>200.000 CÉG</a:t>
            </a:r>
          </a:p>
          <a:p>
            <a:r>
              <a:rPr lang="hu-HU" sz="2400" dirty="0"/>
              <a:t>2011 ÓTA 2145 MEGRENDELÉS 325 ÜGYFÉLTŐL</a:t>
            </a:r>
          </a:p>
          <a:p>
            <a:pPr marL="0" indent="0">
              <a:buNone/>
            </a:pPr>
            <a:endParaRPr lang="hu-HU" dirty="0"/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8A11BD0F-9955-4482-A91F-A8267D9165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213" y="559972"/>
            <a:ext cx="2323901" cy="54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2108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415614D-6A9F-433E-B1E4-32F858F33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2018. Május 25 után…</a:t>
            </a:r>
          </a:p>
        </p:txBody>
      </p:sp>
      <p:pic>
        <p:nvPicPr>
          <p:cNvPr id="5" name="Tartalom helye 4" descr="A képen fal, személy, férfi, beltéri látható&#10;&#10;A leírás teljesen megbízható">
            <a:extLst>
              <a:ext uri="{FF2B5EF4-FFF2-40B4-BE49-F238E27FC236}">
                <a16:creationId xmlns:a16="http://schemas.microsoft.com/office/drawing/2014/main" id="{863352D0-F897-466E-B7B2-686F31FA31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65970" y="2258506"/>
            <a:ext cx="7343158" cy="4142294"/>
          </a:xfrm>
        </p:spPr>
      </p:pic>
    </p:spTree>
    <p:extLst>
      <p:ext uri="{BB962C8B-B14F-4D97-AF65-F5344CB8AC3E}">
        <p14:creationId xmlns:p14="http://schemas.microsoft.com/office/powerpoint/2010/main" val="12864423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4294967295"/>
          </p:nvPr>
        </p:nvSpPr>
        <p:spPr>
          <a:xfrm>
            <a:off x="429375" y="1986426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en-US" dirty="0"/>
          </a:p>
          <a:p>
            <a:r>
              <a:rPr lang="hu-HU" b="1" dirty="0"/>
              <a:t>NINCS ADATKEZELŐI NYILVÁNTARTÁS TÖBBÉ (NAIH SZÁM)</a:t>
            </a:r>
          </a:p>
          <a:p>
            <a:r>
              <a:rPr lang="hu-HU" b="1" dirty="0"/>
              <a:t>A BÜNTETÉS 100E-20M KÖZÖTTIRŐL  2-4% CSOPORTSZINTŰ BEVÉTEL VAGY 20 MILLIÓ EURÓRA VÁLTOZOTT. KIEG: KKV-K </a:t>
            </a:r>
          </a:p>
          <a:p>
            <a:r>
              <a:rPr lang="hu-HU" b="1" dirty="0"/>
              <a:t>ELJÁRÁSREND</a:t>
            </a:r>
          </a:p>
          <a:p>
            <a:r>
              <a:rPr lang="hu-HU" b="1" dirty="0"/>
              <a:t>ADATVÉDELMI FELELŐS</a:t>
            </a:r>
          </a:p>
          <a:p>
            <a:r>
              <a:rPr lang="hu-HU" b="1" dirty="0"/>
              <a:t>HATÁSVIZSGÁLAT BIZONYOS FELTÉTELEK ESETÉN</a:t>
            </a:r>
          </a:p>
          <a:p>
            <a:r>
              <a:rPr lang="hu-HU" b="1" dirty="0"/>
              <a:t>ADATVÉDELMI INCIDENS KEZELÉSE</a:t>
            </a:r>
          </a:p>
          <a:p>
            <a:r>
              <a:rPr lang="hu-HU" b="1" dirty="0"/>
              <a:t>JOGOS ÉRDEK FOGALMÁNAK BEVEZETÉSE / ÉRDEKMÉRLEGELÉS</a:t>
            </a:r>
          </a:p>
          <a:p>
            <a:r>
              <a:rPr lang="hu-HU" b="1" dirty="0"/>
              <a:t>ELSZÁMOLTATHATÓSÁG / NYILVÁNTARTÁS</a:t>
            </a:r>
          </a:p>
          <a:p>
            <a:r>
              <a:rPr lang="hu-HU" b="1" dirty="0"/>
              <a:t>FELEJTÉSHEZ VALÓ JOG, ADATKORLÁTOZHATÓSÁG</a:t>
            </a:r>
          </a:p>
          <a:p>
            <a:r>
              <a:rPr lang="hu-HU" b="1" dirty="0"/>
              <a:t>ADATHORDOZHATÓSÁG</a:t>
            </a:r>
          </a:p>
          <a:p>
            <a:r>
              <a:rPr lang="hu-HU" b="1" dirty="0"/>
              <a:t>ÁTTEKINTHETŐSÉG, TÁJÉKOZTATÁS</a:t>
            </a:r>
          </a:p>
          <a:p>
            <a:pPr marL="0" indent="0">
              <a:buNone/>
            </a:pPr>
            <a:endParaRPr lang="hu-HU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213" y="559972"/>
            <a:ext cx="2323901" cy="549737"/>
          </a:xfrm>
          <a:prstGeom prst="rect">
            <a:avLst/>
          </a:prstGeom>
        </p:spPr>
      </p:pic>
      <p:sp>
        <p:nvSpPr>
          <p:cNvPr id="3" name="Szövegdoboz 2"/>
          <p:cNvSpPr txBox="1"/>
          <p:nvPr/>
        </p:nvSpPr>
        <p:spPr>
          <a:xfrm>
            <a:off x="1455938" y="1255680"/>
            <a:ext cx="56284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>
                <a:solidFill>
                  <a:schemeClr val="bg1"/>
                </a:solidFill>
              </a:rPr>
              <a:t>VÁLTOZÁSOK</a:t>
            </a:r>
          </a:p>
        </p:txBody>
      </p:sp>
    </p:spTree>
    <p:extLst>
      <p:ext uri="{BB962C8B-B14F-4D97-AF65-F5344CB8AC3E}">
        <p14:creationId xmlns:p14="http://schemas.microsoft.com/office/powerpoint/2010/main" val="3938799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62975" y="1278384"/>
            <a:ext cx="6845657" cy="616031"/>
          </a:xfrm>
        </p:spPr>
        <p:txBody>
          <a:bodyPr/>
          <a:lstStyle/>
          <a:p>
            <a:pPr algn="ctr"/>
            <a:r>
              <a:rPr lang="hu-HU" b="1" dirty="0"/>
              <a:t>KÖZVETLEN HATÁS A BESZERZÉSI PIACRA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751" y="2063090"/>
            <a:ext cx="7824158" cy="468276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hu-HU" sz="1600" dirty="0"/>
          </a:p>
          <a:p>
            <a:r>
              <a:rPr lang="hu-HU" sz="2400" dirty="0"/>
              <a:t>KISZABHATÓ BÍRSÁG MÉRTÉKE </a:t>
            </a:r>
          </a:p>
          <a:p>
            <a:endParaRPr lang="hu-HU" sz="2400" dirty="0"/>
          </a:p>
          <a:p>
            <a:r>
              <a:rPr lang="hu-HU" sz="2400" dirty="0"/>
              <a:t>A GDPR MEGFELELÉS OKOZTA KÖLTSÉGNÖVEKEDÉS</a:t>
            </a:r>
          </a:p>
          <a:p>
            <a:pPr lvl="1"/>
            <a:r>
              <a:rPr lang="hu-HU" sz="2400" dirty="0"/>
              <a:t>JOGALAP - KIFEJEZETT ÉS ÖNKÉNTES HOZZÁJÁRULÁS (NEM ÚJ)</a:t>
            </a:r>
          </a:p>
          <a:p>
            <a:pPr lvl="1"/>
            <a:r>
              <a:rPr lang="hu-HU" sz="2400" dirty="0"/>
              <a:t>PROFILOZÁSON ALAPULÓ DÖNTÉSHEZ IS KELL HOZZÁJÁRULÁS</a:t>
            </a:r>
          </a:p>
          <a:p>
            <a:pPr lvl="1"/>
            <a:r>
              <a:rPr lang="hu-HU" sz="2400" dirty="0"/>
              <a:t>(ÖN)TUDATOSABB FELHASZNÁLÓK</a:t>
            </a:r>
          </a:p>
          <a:p>
            <a:pPr lvl="1"/>
            <a:r>
              <a:rPr lang="hu-HU" sz="2400" dirty="0"/>
              <a:t>KEZELT ADATOK KÖRÉNEK SZŰKÜLÉSE (PL: FACEBOOK)</a:t>
            </a:r>
          </a:p>
          <a:p>
            <a:endParaRPr lang="hu-HU" sz="2400" dirty="0"/>
          </a:p>
          <a:p>
            <a:pPr marL="0" indent="0">
              <a:buNone/>
            </a:pPr>
            <a:r>
              <a:rPr lang="hu-HU" sz="2400" dirty="0"/>
              <a:t>	ADATOK NEHEZEBB BESZERZÉSE            </a:t>
            </a:r>
            <a:r>
              <a:rPr lang="hu-HU" sz="2400" b="1" dirty="0"/>
              <a:t>ADAT DRÁGULÁS!</a:t>
            </a:r>
          </a:p>
          <a:p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endParaRPr lang="en-US" sz="16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3213" y="559972"/>
            <a:ext cx="2323901" cy="549737"/>
          </a:xfrm>
          <a:prstGeom prst="rect">
            <a:avLst/>
          </a:prstGeom>
        </p:spPr>
      </p:pic>
      <p:sp>
        <p:nvSpPr>
          <p:cNvPr id="5" name="Nyíl: jobbra mutató 4">
            <a:extLst>
              <a:ext uri="{FF2B5EF4-FFF2-40B4-BE49-F238E27FC236}">
                <a16:creationId xmlns:a16="http://schemas.microsoft.com/office/drawing/2014/main" id="{76BC27B9-B1C5-4E41-8D2F-B66B1EE27B5D}"/>
              </a:ext>
            </a:extLst>
          </p:cNvPr>
          <p:cNvSpPr/>
          <p:nvPr/>
        </p:nvSpPr>
        <p:spPr>
          <a:xfrm>
            <a:off x="73953" y="6200373"/>
            <a:ext cx="956275" cy="195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Nyíl: jobbra mutató 5">
            <a:extLst>
              <a:ext uri="{FF2B5EF4-FFF2-40B4-BE49-F238E27FC236}">
                <a16:creationId xmlns:a16="http://schemas.microsoft.com/office/drawing/2014/main" id="{52450CE1-85F5-4EFE-9F14-D243745CF002}"/>
              </a:ext>
            </a:extLst>
          </p:cNvPr>
          <p:cNvSpPr/>
          <p:nvPr/>
        </p:nvSpPr>
        <p:spPr>
          <a:xfrm>
            <a:off x="5238520" y="6200373"/>
            <a:ext cx="475244" cy="195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98520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Kapcsolat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4382" y="2489200"/>
            <a:ext cx="7313460" cy="3911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400" b="1" dirty="0" err="1"/>
              <a:t>PROAKTIVdirekt</a:t>
            </a:r>
            <a:r>
              <a:rPr lang="hu-HU" sz="2400" b="1" dirty="0"/>
              <a:t> </a:t>
            </a:r>
            <a:r>
              <a:rPr lang="en-US" sz="2400" b="1" dirty="0"/>
              <a:t>– </a:t>
            </a:r>
            <a:r>
              <a:rPr lang="en-US" sz="2400" b="1" dirty="0" err="1"/>
              <a:t>Kettő</a:t>
            </a:r>
            <a:r>
              <a:rPr lang="en-US" sz="2400" b="1" dirty="0"/>
              <a:t> Kft.</a:t>
            </a:r>
          </a:p>
          <a:p>
            <a:pPr marL="0" indent="0">
              <a:buNone/>
            </a:pPr>
            <a:r>
              <a:rPr lang="en-US" sz="2400" dirty="0"/>
              <a:t>Bánki Márton</a:t>
            </a:r>
          </a:p>
          <a:p>
            <a:pPr marL="0" indent="0">
              <a:buNone/>
            </a:pPr>
            <a:r>
              <a:rPr lang="en-US" sz="2400" dirty="0" err="1"/>
              <a:t>Cégvezető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06-70-3334606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banki.marton@proaktivtanacsadas.hu</a:t>
            </a:r>
            <a:endParaRPr lang="en-US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err="1"/>
              <a:t>Életmód</a:t>
            </a:r>
            <a:r>
              <a:rPr lang="en-US" sz="2400" dirty="0"/>
              <a:t> </a:t>
            </a:r>
            <a:r>
              <a:rPr lang="en-US" sz="2400" dirty="0" err="1"/>
              <a:t>klub</a:t>
            </a:r>
            <a:r>
              <a:rPr lang="en-US" sz="2400" dirty="0"/>
              <a:t> </a:t>
            </a:r>
            <a:r>
              <a:rPr lang="en-US" sz="2400" dirty="0" err="1"/>
              <a:t>oldalunk</a:t>
            </a:r>
            <a:r>
              <a:rPr lang="en-US" sz="2400" dirty="0"/>
              <a:t>, </a:t>
            </a:r>
            <a:r>
              <a:rPr lang="en-US" sz="2400" dirty="0" err="1"/>
              <a:t>ahol</a:t>
            </a:r>
            <a:r>
              <a:rPr lang="en-US" sz="2400" dirty="0"/>
              <a:t> </a:t>
            </a:r>
            <a:r>
              <a:rPr lang="en-US" sz="2400" dirty="0" err="1"/>
              <a:t>az</a:t>
            </a:r>
            <a:r>
              <a:rPr lang="en-US" sz="2400" dirty="0"/>
              <a:t> </a:t>
            </a:r>
            <a:r>
              <a:rPr lang="en-US" sz="2400" dirty="0" err="1"/>
              <a:t>adatbázist</a:t>
            </a:r>
            <a:r>
              <a:rPr lang="en-US" sz="2400" dirty="0"/>
              <a:t> </a:t>
            </a:r>
            <a:r>
              <a:rPr lang="en-US" sz="2400" dirty="0" err="1"/>
              <a:t>építjük</a:t>
            </a:r>
            <a:r>
              <a:rPr lang="en-US" sz="2400" dirty="0"/>
              <a:t>: http</a:t>
            </a:r>
            <a:r>
              <a:rPr lang="hu-HU" sz="2400" dirty="0"/>
              <a:t>s</a:t>
            </a:r>
            <a:r>
              <a:rPr lang="en-US" sz="2400" dirty="0"/>
              <a:t>://proaktivdirekt.com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3213" y="559972"/>
            <a:ext cx="2323901" cy="54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6904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anácsterem">
  <a:themeElements>
    <a:clrScheme name="Tanácstere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Tanácstere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anácstere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7300</TotalTime>
  <Words>162</Words>
  <Application>Microsoft Office PowerPoint</Application>
  <PresentationFormat>Diavetítés a képernyőre (4:3 oldalarány)</PresentationFormat>
  <Paragraphs>45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Tanácsterem</vt:lpstr>
      <vt:lpstr>    „Hogyan változott meg a beszerezhető adatok piaca a GDPR bevezetése óta?”  Bánki Márton - PROAKTIVdirekt adatbázis marketing</vt:lpstr>
      <vt:lpstr>RÓLUNK RÖVIDEN</vt:lpstr>
      <vt:lpstr>2018. Május 25 után…</vt:lpstr>
      <vt:lpstr>PowerPoint-bemutató</vt:lpstr>
      <vt:lpstr>KÖZVETLEN HATÁS A BESZERZÉSI PIACRA</vt:lpstr>
      <vt:lpstr>Kapcsolat</vt:lpstr>
    </vt:vector>
  </TitlesOfParts>
  <Company>Focuslead Kft.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Bánki Márton</dc:creator>
  <cp:lastModifiedBy>Márton Bánki</cp:lastModifiedBy>
  <cp:revision>51</cp:revision>
  <dcterms:created xsi:type="dcterms:W3CDTF">2014-03-11T14:55:42Z</dcterms:created>
  <dcterms:modified xsi:type="dcterms:W3CDTF">2018-09-20T16:59:50Z</dcterms:modified>
</cp:coreProperties>
</file>